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E8D5C-F535-4566-864E-BADB5A5279EC}" type="datetimeFigureOut">
              <a:rPr lang="en-AU" smtClean="0"/>
              <a:pPr/>
              <a:t>3/08/2010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944A3-1F19-4F8A-89D8-471B368BC0A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E8D5C-F535-4566-864E-BADB5A5279EC}" type="datetimeFigureOut">
              <a:rPr lang="en-AU" smtClean="0"/>
              <a:pPr/>
              <a:t>3/08/2010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944A3-1F19-4F8A-89D8-471B368BC0A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E8D5C-F535-4566-864E-BADB5A5279EC}" type="datetimeFigureOut">
              <a:rPr lang="en-AU" smtClean="0"/>
              <a:pPr/>
              <a:t>3/08/2010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944A3-1F19-4F8A-89D8-471B368BC0A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E8D5C-F535-4566-864E-BADB5A5279EC}" type="datetimeFigureOut">
              <a:rPr lang="en-AU" smtClean="0"/>
              <a:pPr/>
              <a:t>3/08/2010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944A3-1F19-4F8A-89D8-471B368BC0A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E8D5C-F535-4566-864E-BADB5A5279EC}" type="datetimeFigureOut">
              <a:rPr lang="en-AU" smtClean="0"/>
              <a:pPr/>
              <a:t>3/08/2010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944A3-1F19-4F8A-89D8-471B368BC0A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E8D5C-F535-4566-864E-BADB5A5279EC}" type="datetimeFigureOut">
              <a:rPr lang="en-AU" smtClean="0"/>
              <a:pPr/>
              <a:t>3/08/2010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944A3-1F19-4F8A-89D8-471B368BC0A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E8D5C-F535-4566-864E-BADB5A5279EC}" type="datetimeFigureOut">
              <a:rPr lang="en-AU" smtClean="0"/>
              <a:pPr/>
              <a:t>3/08/2010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944A3-1F19-4F8A-89D8-471B368BC0A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E8D5C-F535-4566-864E-BADB5A5279EC}" type="datetimeFigureOut">
              <a:rPr lang="en-AU" smtClean="0"/>
              <a:pPr/>
              <a:t>3/08/2010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944A3-1F19-4F8A-89D8-471B368BC0A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E8D5C-F535-4566-864E-BADB5A5279EC}" type="datetimeFigureOut">
              <a:rPr lang="en-AU" smtClean="0"/>
              <a:pPr/>
              <a:t>3/08/2010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944A3-1F19-4F8A-89D8-471B368BC0A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E8D5C-F535-4566-864E-BADB5A5279EC}" type="datetimeFigureOut">
              <a:rPr lang="en-AU" smtClean="0"/>
              <a:pPr/>
              <a:t>3/08/2010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944A3-1F19-4F8A-89D8-471B368BC0A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E8D5C-F535-4566-864E-BADB5A5279EC}" type="datetimeFigureOut">
              <a:rPr lang="en-AU" smtClean="0"/>
              <a:pPr/>
              <a:t>3/08/2010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944A3-1F19-4F8A-89D8-471B368BC0A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E8D5C-F535-4566-864E-BADB5A5279EC}" type="datetimeFigureOut">
              <a:rPr lang="en-AU" smtClean="0"/>
              <a:pPr/>
              <a:t>3/08/2010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4944A3-1F19-4F8A-89D8-471B368BC0A5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55576" y="404665"/>
            <a:ext cx="7772400" cy="864095"/>
          </a:xfrm>
        </p:spPr>
        <p:txBody>
          <a:bodyPr/>
          <a:lstStyle/>
          <a:p>
            <a:r>
              <a:rPr lang="en-AU" dirty="0" smtClean="0"/>
              <a:t>MONDAY’S PROGRAM</a:t>
            </a:r>
            <a:endParaRPr lang="en-AU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1556792"/>
            <a:ext cx="6400800" cy="4082008"/>
          </a:xfrm>
        </p:spPr>
        <p:txBody>
          <a:bodyPr>
            <a:normAutofit fontScale="92500" lnSpcReduction="20000"/>
          </a:bodyPr>
          <a:lstStyle/>
          <a:p>
            <a:pPr algn="l">
              <a:buFont typeface="Arial" pitchFamily="34" charset="0"/>
              <a:buChar char="•"/>
            </a:pPr>
            <a:r>
              <a:rPr lang="en-AU" dirty="0" smtClean="0">
                <a:solidFill>
                  <a:srgbClr val="FF0000"/>
                </a:solidFill>
              </a:rPr>
              <a:t> Introduction including outline of program and computer protocol</a:t>
            </a:r>
          </a:p>
          <a:p>
            <a:pPr algn="l">
              <a:buFont typeface="Arial" pitchFamily="34" charset="0"/>
              <a:buChar char="•"/>
            </a:pPr>
            <a:r>
              <a:rPr lang="en-AU" dirty="0" smtClean="0">
                <a:solidFill>
                  <a:srgbClr val="FF0000"/>
                </a:solidFill>
              </a:rPr>
              <a:t>Goal setting activities </a:t>
            </a:r>
            <a:r>
              <a:rPr lang="en-AU" sz="2000" dirty="0" smtClean="0">
                <a:solidFill>
                  <a:srgbClr val="FF0000"/>
                </a:solidFill>
              </a:rPr>
              <a:t>(View Kurt </a:t>
            </a:r>
            <a:r>
              <a:rPr lang="en-AU" sz="2000" dirty="0" err="1" smtClean="0">
                <a:solidFill>
                  <a:srgbClr val="FF0000"/>
                </a:solidFill>
              </a:rPr>
              <a:t>Fearnly</a:t>
            </a:r>
            <a:r>
              <a:rPr lang="en-AU" sz="2000" dirty="0" smtClean="0">
                <a:solidFill>
                  <a:srgbClr val="FF0000"/>
                </a:solidFill>
              </a:rPr>
              <a:t> video and goal setting </a:t>
            </a:r>
            <a:r>
              <a:rPr lang="en-AU" sz="2000" dirty="0" err="1" smtClean="0">
                <a:solidFill>
                  <a:srgbClr val="FF0000"/>
                </a:solidFill>
              </a:rPr>
              <a:t>powerpoint</a:t>
            </a:r>
            <a:r>
              <a:rPr lang="en-AU" sz="2000" dirty="0" smtClean="0">
                <a:solidFill>
                  <a:srgbClr val="FF0000"/>
                </a:solidFill>
              </a:rPr>
              <a:t> and document)</a:t>
            </a:r>
          </a:p>
          <a:p>
            <a:pPr algn="l">
              <a:buFont typeface="Arial" pitchFamily="34" charset="0"/>
              <a:buChar char="•"/>
            </a:pPr>
            <a:r>
              <a:rPr lang="en-AU" dirty="0" smtClean="0">
                <a:solidFill>
                  <a:srgbClr val="FF0000"/>
                </a:solidFill>
              </a:rPr>
              <a:t>Using graphic organisers </a:t>
            </a:r>
            <a:r>
              <a:rPr lang="en-AU" sz="2000" dirty="0" smtClean="0">
                <a:solidFill>
                  <a:srgbClr val="FF0000"/>
                </a:solidFill>
              </a:rPr>
              <a:t>(See Tutorial 7 and Lotus diagram word doc)</a:t>
            </a:r>
          </a:p>
          <a:p>
            <a:pPr algn="l">
              <a:buFont typeface="Arial" pitchFamily="34" charset="0"/>
              <a:buChar char="•"/>
            </a:pPr>
            <a:r>
              <a:rPr lang="en-AU" dirty="0" smtClean="0">
                <a:solidFill>
                  <a:srgbClr val="FF0000"/>
                </a:solidFill>
              </a:rPr>
              <a:t> Developing a Learning Journal</a:t>
            </a:r>
            <a:r>
              <a:rPr lang="en-AU" sz="2000" dirty="0" smtClean="0">
                <a:solidFill>
                  <a:srgbClr val="FF0000"/>
                </a:solidFill>
              </a:rPr>
              <a:t> (Create a word.doc)</a:t>
            </a:r>
            <a:endParaRPr lang="en-AU" dirty="0" smtClean="0">
              <a:solidFill>
                <a:srgbClr val="FF0000"/>
              </a:solidFill>
            </a:endParaRPr>
          </a:p>
          <a:p>
            <a:pPr algn="l"/>
            <a:r>
              <a:rPr lang="en-AU" b="1" u="sng" dirty="0" smtClean="0">
                <a:solidFill>
                  <a:schemeClr val="accent4">
                    <a:lumMod val="75000"/>
                  </a:schemeClr>
                </a:solidFill>
              </a:rPr>
              <a:t>Daily Outcomes:</a:t>
            </a:r>
            <a:r>
              <a:rPr lang="en-AU" dirty="0" smtClean="0">
                <a:solidFill>
                  <a:schemeClr val="accent4">
                    <a:lumMod val="75000"/>
                  </a:schemeClr>
                </a:solidFill>
              </a:rPr>
              <a:t>  Upload learning goals doc, lotus diagram and “LJ” into your H drive</a:t>
            </a:r>
            <a:endParaRPr lang="en-AU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476673"/>
            <a:ext cx="7772400" cy="936104"/>
          </a:xfrm>
        </p:spPr>
        <p:txBody>
          <a:bodyPr>
            <a:normAutofit/>
          </a:bodyPr>
          <a:lstStyle/>
          <a:p>
            <a:pPr algn="ctr"/>
            <a:r>
              <a:rPr lang="en-AU" sz="4400" dirty="0" smtClean="0"/>
              <a:t>Tuesday’s program</a:t>
            </a:r>
            <a:endParaRPr lang="en-AU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87624" y="1484784"/>
            <a:ext cx="7196336" cy="4392488"/>
          </a:xfrm>
        </p:spPr>
        <p:txBody>
          <a:bodyPr>
            <a:normAutofit fontScale="85000"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AU" sz="3200" dirty="0" smtClean="0">
                <a:solidFill>
                  <a:srgbClr val="FF0000"/>
                </a:solidFill>
              </a:rPr>
              <a:t>Netbook distribution and log </a:t>
            </a:r>
            <a:r>
              <a:rPr lang="en-AU" sz="3200" dirty="0" smtClean="0">
                <a:solidFill>
                  <a:srgbClr val="FF0000"/>
                </a:solidFill>
              </a:rPr>
              <a:t>in</a:t>
            </a:r>
          </a:p>
          <a:p>
            <a:pPr>
              <a:buFont typeface="Arial" pitchFamily="34" charset="0"/>
              <a:buChar char="•"/>
            </a:pPr>
            <a:r>
              <a:rPr lang="en-AU" sz="3200" b="1" u="sng" dirty="0" smtClean="0">
                <a:solidFill>
                  <a:srgbClr val="FF0000"/>
                </a:solidFill>
              </a:rPr>
              <a:t>Task 1</a:t>
            </a:r>
            <a:r>
              <a:rPr lang="en-AU" sz="3200" dirty="0" smtClean="0">
                <a:solidFill>
                  <a:srgbClr val="FF0000"/>
                </a:solidFill>
              </a:rPr>
              <a:t> – Finalise  tasks from Monday</a:t>
            </a:r>
            <a:endParaRPr lang="en-AU" sz="3200" b="1" u="sng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AU" sz="3200" b="1" u="sng" dirty="0" smtClean="0">
                <a:solidFill>
                  <a:srgbClr val="FF0000"/>
                </a:solidFill>
              </a:rPr>
              <a:t>Task </a:t>
            </a:r>
            <a:r>
              <a:rPr lang="en-AU" sz="3200" b="1" u="sng" dirty="0" smtClean="0">
                <a:solidFill>
                  <a:srgbClr val="FF0000"/>
                </a:solidFill>
              </a:rPr>
              <a:t>2 </a:t>
            </a:r>
            <a:r>
              <a:rPr lang="en-AU" sz="3200" dirty="0" smtClean="0">
                <a:solidFill>
                  <a:srgbClr val="FF0000"/>
                </a:solidFill>
              </a:rPr>
              <a:t>- Create a Google docs account </a:t>
            </a:r>
            <a:r>
              <a:rPr lang="en-AU" sz="2100" dirty="0" smtClean="0">
                <a:solidFill>
                  <a:srgbClr val="FF0000"/>
                </a:solidFill>
              </a:rPr>
              <a:t>(</a:t>
            </a:r>
            <a:r>
              <a:rPr lang="en-AU" sz="2100" dirty="0" smtClean="0">
                <a:solidFill>
                  <a:srgbClr val="FF0000"/>
                </a:solidFill>
              </a:rPr>
              <a:t>see  Tutorial  1)</a:t>
            </a:r>
          </a:p>
          <a:p>
            <a:pPr>
              <a:buFont typeface="Arial" pitchFamily="34" charset="0"/>
              <a:buChar char="•"/>
            </a:pPr>
            <a:r>
              <a:rPr lang="en-AU" sz="3200" b="1" u="sng" dirty="0" smtClean="0">
                <a:solidFill>
                  <a:srgbClr val="FF0000"/>
                </a:solidFill>
              </a:rPr>
              <a:t>Task 3</a:t>
            </a:r>
            <a:r>
              <a:rPr lang="en-AU" sz="3200" dirty="0" smtClean="0">
                <a:solidFill>
                  <a:srgbClr val="FF0000"/>
                </a:solidFill>
              </a:rPr>
              <a:t> – Convene Working Party meeting</a:t>
            </a:r>
            <a:endParaRPr lang="en-AU" sz="3200" b="1" u="sng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AU" sz="3200" b="1" u="sng" dirty="0" smtClean="0">
                <a:solidFill>
                  <a:srgbClr val="FF0000"/>
                </a:solidFill>
              </a:rPr>
              <a:t>Task 4 </a:t>
            </a:r>
            <a:r>
              <a:rPr lang="en-AU" sz="3200" dirty="0" smtClean="0">
                <a:solidFill>
                  <a:srgbClr val="FF0000"/>
                </a:solidFill>
              </a:rPr>
              <a:t>- Designing a survey </a:t>
            </a:r>
            <a:r>
              <a:rPr lang="en-AU" dirty="0" smtClean="0">
                <a:solidFill>
                  <a:srgbClr val="FF0000"/>
                </a:solidFill>
              </a:rPr>
              <a:t> (See Tutorial 6)</a:t>
            </a:r>
          </a:p>
          <a:p>
            <a:pPr>
              <a:buFont typeface="Arial" pitchFamily="34" charset="0"/>
              <a:buChar char="•"/>
            </a:pPr>
            <a:r>
              <a:rPr lang="en-AU" sz="3200" b="1" u="sng" dirty="0" smtClean="0">
                <a:solidFill>
                  <a:srgbClr val="FF0000"/>
                </a:solidFill>
              </a:rPr>
              <a:t>Task </a:t>
            </a:r>
            <a:r>
              <a:rPr lang="en-AU" sz="3200" b="1" u="sng" dirty="0" smtClean="0">
                <a:solidFill>
                  <a:srgbClr val="FF0000"/>
                </a:solidFill>
              </a:rPr>
              <a:t>5</a:t>
            </a:r>
            <a:r>
              <a:rPr lang="en-AU" sz="3200" b="1" u="sng" dirty="0" smtClean="0">
                <a:solidFill>
                  <a:srgbClr val="FF0000"/>
                </a:solidFill>
              </a:rPr>
              <a:t> </a:t>
            </a:r>
            <a:r>
              <a:rPr lang="en-AU" sz="3200" dirty="0" smtClean="0">
                <a:solidFill>
                  <a:srgbClr val="FF0000"/>
                </a:solidFill>
              </a:rPr>
              <a:t>- </a:t>
            </a:r>
            <a:r>
              <a:rPr lang="en-AU" sz="3200" dirty="0" smtClean="0">
                <a:solidFill>
                  <a:srgbClr val="FF0000"/>
                </a:solidFill>
              </a:rPr>
              <a:t>Creating </a:t>
            </a:r>
            <a:r>
              <a:rPr lang="en-AU" sz="3200" dirty="0" smtClean="0">
                <a:solidFill>
                  <a:srgbClr val="FF0000"/>
                </a:solidFill>
              </a:rPr>
              <a:t>an online survey </a:t>
            </a:r>
            <a:r>
              <a:rPr lang="en-AU" dirty="0" smtClean="0">
                <a:solidFill>
                  <a:srgbClr val="FF0000"/>
                </a:solidFill>
              </a:rPr>
              <a:t>(See Tutorial 2)</a:t>
            </a:r>
          </a:p>
          <a:p>
            <a:pPr>
              <a:buFont typeface="Arial" pitchFamily="34" charset="0"/>
              <a:buChar char="•"/>
            </a:pPr>
            <a:r>
              <a:rPr lang="en-AU" sz="3200" b="1" u="sng" dirty="0" smtClean="0">
                <a:solidFill>
                  <a:srgbClr val="FF0000"/>
                </a:solidFill>
              </a:rPr>
              <a:t>Task </a:t>
            </a:r>
            <a:r>
              <a:rPr lang="en-AU" sz="3200" b="1" u="sng" dirty="0" smtClean="0">
                <a:solidFill>
                  <a:srgbClr val="FF0000"/>
                </a:solidFill>
              </a:rPr>
              <a:t>6 </a:t>
            </a:r>
            <a:r>
              <a:rPr lang="en-AU" sz="3200" dirty="0" smtClean="0">
                <a:solidFill>
                  <a:srgbClr val="FF0000"/>
                </a:solidFill>
              </a:rPr>
              <a:t>- Reflections of the day in your Learning Journal</a:t>
            </a:r>
          </a:p>
          <a:p>
            <a:r>
              <a:rPr lang="en-AU" sz="3200" b="1" u="sng" dirty="0" smtClean="0">
                <a:solidFill>
                  <a:schemeClr val="accent4">
                    <a:lumMod val="75000"/>
                  </a:schemeClr>
                </a:solidFill>
              </a:rPr>
              <a:t>Daily Outcomes: </a:t>
            </a:r>
            <a:r>
              <a:rPr lang="en-AU" sz="3200" dirty="0" smtClean="0">
                <a:solidFill>
                  <a:schemeClr val="accent4">
                    <a:lumMod val="75000"/>
                  </a:schemeClr>
                </a:solidFill>
              </a:rPr>
              <a:t>Save draft survey questions and LJ onto your H drive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476672"/>
            <a:ext cx="7772400" cy="750292"/>
          </a:xfrm>
        </p:spPr>
        <p:txBody>
          <a:bodyPr>
            <a:normAutofit fontScale="90000"/>
          </a:bodyPr>
          <a:lstStyle/>
          <a:p>
            <a:pPr algn="ctr"/>
            <a:r>
              <a:rPr lang="en-AU" sz="4400" dirty="0" smtClean="0"/>
              <a:t>Wednesday’s program</a:t>
            </a:r>
            <a:endParaRPr lang="en-AU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1560" y="1340768"/>
            <a:ext cx="7772400" cy="504056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AU" sz="3200" dirty="0" smtClean="0">
                <a:solidFill>
                  <a:srgbClr val="FF0000"/>
                </a:solidFill>
              </a:rPr>
              <a:t> </a:t>
            </a:r>
            <a:r>
              <a:rPr lang="en-AU" sz="2600" dirty="0" smtClean="0">
                <a:solidFill>
                  <a:srgbClr val="FF0000"/>
                </a:solidFill>
              </a:rPr>
              <a:t>Netbook distribution and log </a:t>
            </a:r>
            <a:r>
              <a:rPr lang="en-AU" sz="2600" dirty="0" smtClean="0">
                <a:solidFill>
                  <a:srgbClr val="FF0000"/>
                </a:solidFill>
              </a:rPr>
              <a:t>in</a:t>
            </a:r>
          </a:p>
          <a:p>
            <a:pPr>
              <a:buFont typeface="Arial" pitchFamily="34" charset="0"/>
              <a:buChar char="•"/>
            </a:pPr>
            <a:r>
              <a:rPr lang="en-AU" sz="2600" b="1" u="sng" dirty="0" smtClean="0">
                <a:solidFill>
                  <a:srgbClr val="FF0000"/>
                </a:solidFill>
              </a:rPr>
              <a:t> Task 1</a:t>
            </a:r>
            <a:r>
              <a:rPr lang="en-AU" sz="2600" dirty="0" smtClean="0">
                <a:solidFill>
                  <a:srgbClr val="FF0000"/>
                </a:solidFill>
              </a:rPr>
              <a:t> – Finalise tasks from Tuesday</a:t>
            </a:r>
            <a:endParaRPr lang="en-AU" sz="2600" b="1" u="sng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AU" sz="2600" dirty="0" smtClean="0">
                <a:solidFill>
                  <a:srgbClr val="FF0000"/>
                </a:solidFill>
              </a:rPr>
              <a:t> </a:t>
            </a:r>
            <a:r>
              <a:rPr lang="en-AU" sz="2600" b="1" u="sng" dirty="0" smtClean="0">
                <a:solidFill>
                  <a:srgbClr val="FF0000"/>
                </a:solidFill>
              </a:rPr>
              <a:t>Task </a:t>
            </a:r>
            <a:r>
              <a:rPr lang="en-AU" sz="2600" b="1" u="sng" dirty="0" smtClean="0">
                <a:solidFill>
                  <a:srgbClr val="FF0000"/>
                </a:solidFill>
              </a:rPr>
              <a:t>2</a:t>
            </a:r>
            <a:r>
              <a:rPr lang="en-AU" sz="2600" dirty="0" smtClean="0">
                <a:solidFill>
                  <a:srgbClr val="FF0000"/>
                </a:solidFill>
              </a:rPr>
              <a:t> -Create </a:t>
            </a:r>
            <a:r>
              <a:rPr lang="en-AU" sz="2600" dirty="0" smtClean="0">
                <a:solidFill>
                  <a:srgbClr val="FF0000"/>
                </a:solidFill>
              </a:rPr>
              <a:t>your online survey using Google docs</a:t>
            </a:r>
          </a:p>
          <a:p>
            <a:pPr>
              <a:buFont typeface="Arial" pitchFamily="34" charset="0"/>
              <a:buChar char="•"/>
            </a:pPr>
            <a:r>
              <a:rPr lang="en-AU" sz="2600" dirty="0" smtClean="0">
                <a:solidFill>
                  <a:srgbClr val="FF0000"/>
                </a:solidFill>
              </a:rPr>
              <a:t> </a:t>
            </a:r>
            <a:r>
              <a:rPr lang="en-AU" sz="2600" b="1" u="sng" dirty="0" smtClean="0">
                <a:solidFill>
                  <a:srgbClr val="FF0000"/>
                </a:solidFill>
              </a:rPr>
              <a:t>Task</a:t>
            </a:r>
            <a:r>
              <a:rPr lang="en-AU" sz="2600" u="sng" dirty="0" smtClean="0">
                <a:solidFill>
                  <a:srgbClr val="FF0000"/>
                </a:solidFill>
              </a:rPr>
              <a:t> </a:t>
            </a:r>
            <a:r>
              <a:rPr lang="en-AU" sz="2600" b="1" u="sng" dirty="0" smtClean="0">
                <a:solidFill>
                  <a:srgbClr val="FF0000"/>
                </a:solidFill>
              </a:rPr>
              <a:t>3</a:t>
            </a:r>
            <a:r>
              <a:rPr lang="en-AU" sz="2600" u="sng" dirty="0" smtClean="0">
                <a:solidFill>
                  <a:srgbClr val="FF0000"/>
                </a:solidFill>
              </a:rPr>
              <a:t> </a:t>
            </a:r>
            <a:r>
              <a:rPr lang="en-AU" sz="2600" dirty="0" smtClean="0">
                <a:solidFill>
                  <a:srgbClr val="FF0000"/>
                </a:solidFill>
              </a:rPr>
              <a:t>-Email </a:t>
            </a:r>
            <a:r>
              <a:rPr lang="en-AU" sz="2600" dirty="0" smtClean="0">
                <a:solidFill>
                  <a:srgbClr val="FF0000"/>
                </a:solidFill>
              </a:rPr>
              <a:t>completed survey to all working party members</a:t>
            </a:r>
            <a:r>
              <a:rPr lang="en-AU" dirty="0" smtClean="0">
                <a:solidFill>
                  <a:srgbClr val="FF0000"/>
                </a:solidFill>
              </a:rPr>
              <a:t> (See Tutorial 3)</a:t>
            </a:r>
            <a:endParaRPr lang="en-AU" sz="2600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AU" sz="2600" dirty="0" smtClean="0">
                <a:solidFill>
                  <a:srgbClr val="FF0000"/>
                </a:solidFill>
              </a:rPr>
              <a:t> </a:t>
            </a:r>
            <a:r>
              <a:rPr lang="en-AU" sz="2600" b="1" u="sng" dirty="0" smtClean="0">
                <a:solidFill>
                  <a:srgbClr val="FF0000"/>
                </a:solidFill>
              </a:rPr>
              <a:t>Task 4 </a:t>
            </a:r>
            <a:r>
              <a:rPr lang="en-AU" sz="2600" dirty="0" smtClean="0">
                <a:solidFill>
                  <a:srgbClr val="FF0000"/>
                </a:solidFill>
              </a:rPr>
              <a:t> - If </a:t>
            </a:r>
            <a:r>
              <a:rPr lang="en-AU" sz="2600" dirty="0" smtClean="0">
                <a:solidFill>
                  <a:srgbClr val="FF0000"/>
                </a:solidFill>
              </a:rPr>
              <a:t>time permits, commence your research for the Cornerstone piece based on your lotus diagram </a:t>
            </a:r>
            <a:r>
              <a:rPr lang="en-AU" dirty="0" smtClean="0">
                <a:solidFill>
                  <a:srgbClr val="FF0000"/>
                </a:solidFill>
              </a:rPr>
              <a:t>(See Tutorial 8 on using Google)</a:t>
            </a:r>
          </a:p>
          <a:p>
            <a:pPr>
              <a:buFont typeface="Arial" pitchFamily="34" charset="0"/>
              <a:buChar char="•"/>
            </a:pPr>
            <a:r>
              <a:rPr lang="en-AU" sz="2600" dirty="0">
                <a:solidFill>
                  <a:srgbClr val="FF0000"/>
                </a:solidFill>
              </a:rPr>
              <a:t> </a:t>
            </a:r>
            <a:r>
              <a:rPr lang="en-AU" sz="2600" b="1" u="sng" dirty="0" smtClean="0">
                <a:solidFill>
                  <a:srgbClr val="FF0000"/>
                </a:solidFill>
              </a:rPr>
              <a:t>Task 5 </a:t>
            </a:r>
            <a:r>
              <a:rPr lang="en-AU" sz="2600" dirty="0" smtClean="0">
                <a:solidFill>
                  <a:srgbClr val="FF0000"/>
                </a:solidFill>
              </a:rPr>
              <a:t> - Reflections </a:t>
            </a:r>
            <a:r>
              <a:rPr lang="en-AU" sz="2600" dirty="0" smtClean="0">
                <a:solidFill>
                  <a:srgbClr val="FF0000"/>
                </a:solidFill>
              </a:rPr>
              <a:t>of the day in your Learning Journal</a:t>
            </a:r>
          </a:p>
          <a:p>
            <a:r>
              <a:rPr lang="en-AU" sz="2600" b="1" u="sng" dirty="0" smtClean="0">
                <a:solidFill>
                  <a:schemeClr val="accent2">
                    <a:lumMod val="75000"/>
                  </a:schemeClr>
                </a:solidFill>
              </a:rPr>
              <a:t>Daily Outcomes: </a:t>
            </a:r>
            <a:r>
              <a:rPr lang="en-AU" sz="2600" dirty="0" smtClean="0">
                <a:solidFill>
                  <a:schemeClr val="accent2">
                    <a:lumMod val="75000"/>
                  </a:schemeClr>
                </a:solidFill>
              </a:rPr>
              <a:t>Complete and email online survey. </a:t>
            </a:r>
            <a:r>
              <a:rPr lang="en-AU" sz="2600" dirty="0" smtClean="0">
                <a:solidFill>
                  <a:schemeClr val="accent2">
                    <a:lumMod val="75000"/>
                  </a:schemeClr>
                </a:solidFill>
              </a:rPr>
              <a:t>Save any </a:t>
            </a:r>
            <a:r>
              <a:rPr lang="en-AU" sz="2600" dirty="0" smtClean="0">
                <a:solidFill>
                  <a:schemeClr val="accent2">
                    <a:lumMod val="75000"/>
                  </a:schemeClr>
                </a:solidFill>
              </a:rPr>
              <a:t>research notes and LJ reflections </a:t>
            </a:r>
            <a:r>
              <a:rPr lang="en-AU" sz="2600" dirty="0" smtClean="0">
                <a:solidFill>
                  <a:schemeClr val="accent2">
                    <a:lumMod val="75000"/>
                  </a:schemeClr>
                </a:solidFill>
              </a:rPr>
              <a:t>onto H drive</a:t>
            </a:r>
            <a:endParaRPr lang="en-AU" sz="26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7772400" cy="678284"/>
          </a:xfrm>
        </p:spPr>
        <p:txBody>
          <a:bodyPr>
            <a:normAutofit fontScale="90000"/>
          </a:bodyPr>
          <a:lstStyle/>
          <a:p>
            <a:pPr algn="ctr"/>
            <a:r>
              <a:rPr lang="en-AU" sz="4400" dirty="0" smtClean="0"/>
              <a:t>Thursday’s program</a:t>
            </a:r>
            <a:endParaRPr lang="en-AU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576" y="1556792"/>
            <a:ext cx="7772400" cy="4896544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AU" sz="3200" dirty="0" smtClean="0">
                <a:solidFill>
                  <a:srgbClr val="FF0000"/>
                </a:solidFill>
              </a:rPr>
              <a:t> </a:t>
            </a:r>
            <a:r>
              <a:rPr lang="en-AU" sz="2800" dirty="0" smtClean="0">
                <a:solidFill>
                  <a:srgbClr val="FF0000"/>
                </a:solidFill>
              </a:rPr>
              <a:t>Netbook distribution and log in</a:t>
            </a:r>
          </a:p>
          <a:p>
            <a:pPr>
              <a:buFont typeface="Arial" pitchFamily="34" charset="0"/>
              <a:buChar char="•"/>
            </a:pPr>
            <a:r>
              <a:rPr lang="en-AU" sz="2800" dirty="0" smtClean="0">
                <a:solidFill>
                  <a:srgbClr val="FF0000"/>
                </a:solidFill>
              </a:rPr>
              <a:t>Email completed online survey to working party members for review if not done yesterday</a:t>
            </a:r>
            <a:r>
              <a:rPr lang="en-AU" dirty="0" smtClean="0">
                <a:solidFill>
                  <a:srgbClr val="FF0000"/>
                </a:solidFill>
              </a:rPr>
              <a:t> </a:t>
            </a:r>
            <a:r>
              <a:rPr lang="en-AU" sz="1600" dirty="0" smtClean="0">
                <a:solidFill>
                  <a:srgbClr val="FF0000"/>
                </a:solidFill>
              </a:rPr>
              <a:t>(See Tutorial 3)</a:t>
            </a:r>
          </a:p>
          <a:p>
            <a:pPr>
              <a:buFont typeface="Arial" pitchFamily="34" charset="0"/>
              <a:buChar char="•"/>
            </a:pPr>
            <a:r>
              <a:rPr lang="en-AU" sz="2800" dirty="0" smtClean="0">
                <a:solidFill>
                  <a:srgbClr val="FF0000"/>
                </a:solidFill>
              </a:rPr>
              <a:t> Commence or continue your research for the Cornerstone piece based on your lotus diagram </a:t>
            </a:r>
            <a:r>
              <a:rPr lang="en-AU" dirty="0" smtClean="0">
                <a:solidFill>
                  <a:srgbClr val="FF0000"/>
                </a:solidFill>
              </a:rPr>
              <a:t>(See Tutorial 8 on using Google)</a:t>
            </a:r>
          </a:p>
          <a:p>
            <a:pPr>
              <a:buFont typeface="Arial" pitchFamily="34" charset="0"/>
              <a:buChar char="•"/>
            </a:pPr>
            <a:r>
              <a:rPr lang="en-AU" sz="2800" dirty="0">
                <a:solidFill>
                  <a:srgbClr val="FF0000"/>
                </a:solidFill>
              </a:rPr>
              <a:t> </a:t>
            </a:r>
            <a:r>
              <a:rPr lang="en-AU" sz="2800" dirty="0" smtClean="0">
                <a:solidFill>
                  <a:srgbClr val="FF0000"/>
                </a:solidFill>
              </a:rPr>
              <a:t>Reflections of the day in your Learning Journal</a:t>
            </a:r>
          </a:p>
          <a:p>
            <a:r>
              <a:rPr lang="en-AU" sz="2800" b="1" u="sng" dirty="0" smtClean="0">
                <a:solidFill>
                  <a:schemeClr val="accent2">
                    <a:lumMod val="75000"/>
                  </a:schemeClr>
                </a:solidFill>
              </a:rPr>
              <a:t>Daily Outcomes: </a:t>
            </a:r>
            <a:r>
              <a:rPr lang="en-AU" sz="2800" dirty="0" smtClean="0">
                <a:solidFill>
                  <a:schemeClr val="accent2">
                    <a:lumMod val="75000"/>
                  </a:schemeClr>
                </a:solidFill>
              </a:rPr>
              <a:t>Email online survey if not done yesterday . Upload any research notes and LJ reflections into Digital Portfolio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60649"/>
            <a:ext cx="7772400" cy="792088"/>
          </a:xfrm>
        </p:spPr>
        <p:txBody>
          <a:bodyPr/>
          <a:lstStyle/>
          <a:p>
            <a:pPr algn="ctr"/>
            <a:r>
              <a:rPr lang="en-AU" dirty="0" smtClean="0"/>
              <a:t>Friday’s program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980728"/>
            <a:ext cx="7772400" cy="54006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AU" dirty="0" smtClean="0">
                <a:solidFill>
                  <a:srgbClr val="FF0000"/>
                </a:solidFill>
              </a:rPr>
              <a:t> </a:t>
            </a:r>
            <a:r>
              <a:rPr lang="en-AU" sz="2800" dirty="0" smtClean="0">
                <a:solidFill>
                  <a:srgbClr val="FF0000"/>
                </a:solidFill>
              </a:rPr>
              <a:t>Netbook distribution and log in</a:t>
            </a:r>
          </a:p>
          <a:p>
            <a:pPr>
              <a:buFont typeface="Arial" pitchFamily="34" charset="0"/>
              <a:buChar char="•"/>
            </a:pPr>
            <a:r>
              <a:rPr lang="en-AU" sz="2800" dirty="0">
                <a:solidFill>
                  <a:srgbClr val="FF0000"/>
                </a:solidFill>
              </a:rPr>
              <a:t> </a:t>
            </a:r>
            <a:r>
              <a:rPr lang="en-AU" sz="2800" dirty="0" smtClean="0">
                <a:solidFill>
                  <a:srgbClr val="FF0000"/>
                </a:solidFill>
              </a:rPr>
              <a:t>Working Part meeting: </a:t>
            </a:r>
            <a:r>
              <a:rPr lang="en-AU" dirty="0" smtClean="0">
                <a:solidFill>
                  <a:srgbClr val="FF0000"/>
                </a:solidFill>
              </a:rPr>
              <a:t>(Refer to Feedback for your Survey  -Working Party document)</a:t>
            </a:r>
          </a:p>
          <a:p>
            <a:pPr>
              <a:buFont typeface="Arial" pitchFamily="34" charset="0"/>
              <a:buChar char="•"/>
            </a:pPr>
            <a:r>
              <a:rPr lang="en-AU" sz="2800" dirty="0">
                <a:solidFill>
                  <a:srgbClr val="FF0000"/>
                </a:solidFill>
              </a:rPr>
              <a:t> </a:t>
            </a:r>
            <a:r>
              <a:rPr lang="en-AU" sz="2800" dirty="0" smtClean="0">
                <a:solidFill>
                  <a:srgbClr val="FF0000"/>
                </a:solidFill>
              </a:rPr>
              <a:t>Make changes to your survey and email it to at least 20 respondents</a:t>
            </a:r>
            <a:r>
              <a:rPr lang="en-AU" dirty="0" smtClean="0">
                <a:solidFill>
                  <a:srgbClr val="FF0000"/>
                </a:solidFill>
              </a:rPr>
              <a:t> (See Tutorial 3)</a:t>
            </a:r>
            <a:endParaRPr lang="en-AU" sz="2800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AU" sz="2800" dirty="0">
                <a:solidFill>
                  <a:srgbClr val="FF0000"/>
                </a:solidFill>
              </a:rPr>
              <a:t> C</a:t>
            </a:r>
            <a:r>
              <a:rPr lang="en-AU" sz="2800" dirty="0" smtClean="0">
                <a:solidFill>
                  <a:srgbClr val="FF0000"/>
                </a:solidFill>
              </a:rPr>
              <a:t>ontinue your research for the Cornerstone piece based on your lotus diagram </a:t>
            </a:r>
            <a:r>
              <a:rPr lang="en-AU" dirty="0" smtClean="0">
                <a:solidFill>
                  <a:srgbClr val="FF0000"/>
                </a:solidFill>
              </a:rPr>
              <a:t>(See Tutorial 8 on using Google)</a:t>
            </a:r>
            <a:endParaRPr lang="en-AU" sz="2800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AU" sz="2800" dirty="0">
                <a:solidFill>
                  <a:srgbClr val="FF0000"/>
                </a:solidFill>
              </a:rPr>
              <a:t> </a:t>
            </a:r>
            <a:r>
              <a:rPr lang="en-AU" sz="2800" dirty="0" smtClean="0">
                <a:solidFill>
                  <a:srgbClr val="FF0000"/>
                </a:solidFill>
              </a:rPr>
              <a:t>Reflections of the day in your Learning Journal</a:t>
            </a:r>
          </a:p>
          <a:p>
            <a:r>
              <a:rPr lang="en-AU" sz="2800" b="1" u="sng" dirty="0" smtClean="0">
                <a:solidFill>
                  <a:schemeClr val="accent2">
                    <a:lumMod val="75000"/>
                  </a:schemeClr>
                </a:solidFill>
              </a:rPr>
              <a:t>Daily Outcomes:</a:t>
            </a:r>
            <a:r>
              <a:rPr lang="en-AU" sz="2800" dirty="0" smtClean="0">
                <a:solidFill>
                  <a:schemeClr val="accent2">
                    <a:lumMod val="75000"/>
                  </a:schemeClr>
                </a:solidFill>
              </a:rPr>
              <a:t>  Revise and email online survey to respondents . Upload any research notes and LJ reflections into Digital Portfolio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Congratulations on a fine week’s work</a:t>
            </a:r>
            <a:endParaRPr lang="en-A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556792"/>
            <a:ext cx="6336704" cy="506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754</TotalTime>
  <Words>432</Words>
  <Application>Microsoft Office PowerPoint</Application>
  <PresentationFormat>On-screen Show (4:3)</PresentationFormat>
  <Paragraphs>37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MONDAY’S PROGRAM</vt:lpstr>
      <vt:lpstr>Tuesday’s program</vt:lpstr>
      <vt:lpstr>Wednesday’s program</vt:lpstr>
      <vt:lpstr>Thursday’s program</vt:lpstr>
      <vt:lpstr>Friday’s program</vt:lpstr>
      <vt:lpstr>Congratulations on a fine week’s work</vt:lpstr>
    </vt:vector>
  </TitlesOfParts>
  <Company>Vermont SC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Monday’s Program</dc:title>
  <dc:creator>TrollopeK</dc:creator>
  <cp:lastModifiedBy>TrollopeK</cp:lastModifiedBy>
  <cp:revision>51</cp:revision>
  <dcterms:created xsi:type="dcterms:W3CDTF">2010-07-27T22:36:59Z</dcterms:created>
  <dcterms:modified xsi:type="dcterms:W3CDTF">2010-08-02T21:22:11Z</dcterms:modified>
</cp:coreProperties>
</file>